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234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  <a:endParaRPr lang="ru-RU" smtClean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4468F-6682-48AA-B5F4-BEF8E7F9833C}" type="datetimeFigureOut">
              <a:rPr lang="ru-RU" smtClean="0"/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82897F-7A41-40D7-BC9E-F666B07C585D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wmf"/><Relationship Id="rId1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wmf"/><Relationship Id="rId1" Type="http://schemas.openxmlformats.org/officeDocument/2006/relationships/oleObject" Target="../embeddings/oleObject6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wmf"/><Relationship Id="rId1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ru-RU" altLang="ru-RU"/>
              <a:t>Восстановление размытых изображений</a:t>
            </a:r>
            <a:endParaRPr lang="ru-RU" alt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r"/>
            <a:r>
              <a:rPr lang="ru-RU" altLang="en-US"/>
              <a:t>выполнил студент группы 09-409</a:t>
            </a:r>
            <a:endParaRPr lang="ru-RU" altLang="en-US"/>
          </a:p>
          <a:p>
            <a:pPr algn="r"/>
            <a:r>
              <a:rPr lang="ru-RU" altLang="en-US"/>
              <a:t>Набиев Марат</a:t>
            </a:r>
            <a:endParaRPr lang="ru-RU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Пример восстановления</a:t>
            </a:r>
            <a:endParaRPr lang="ru-RU" altLang="en-US"/>
          </a:p>
        </p:txBody>
      </p:sp>
      <p:graphicFrame>
        <p:nvGraphicFramePr>
          <p:cNvPr id="5" name="Замещающее содержимое 4"/>
          <p:cNvGraphicFramePr>
            <a:graphicFrameLocks noChangeAspect="1"/>
          </p:cNvGraphicFramePr>
          <p:nvPr>
            <p:ph idx="1"/>
          </p:nvPr>
        </p:nvGraphicFramePr>
        <p:xfrm>
          <a:off x="1016635" y="2381885"/>
          <a:ext cx="10157460" cy="323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157460" imgH="3238500" progId="Paint.Picture">
                  <p:embed/>
                </p:oleObj>
              </mc:Choice>
              <mc:Fallback>
                <p:oleObj name="" r:id="rId1" imgW="10157460" imgH="3238500" progId="Paint.Picture">
                  <p:embed/>
                  <p:pic>
                    <p:nvPicPr>
                      <p:cNvPr id="0" name="Изображение 5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1016635" y="2381885"/>
                        <a:ext cx="10157460" cy="323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/>
          <p:nvPr>
            <p:ph type="title"/>
          </p:nvPr>
        </p:nvSpPr>
        <p:spPr/>
        <p:txBody>
          <a:bodyPr/>
          <a:p>
            <a:r>
              <a:rPr lang="ru-RU" altLang="en-US"/>
              <a:t>Регуляризация по Тихонову</a:t>
            </a:r>
            <a:endParaRPr lang="ru-RU" altLang="en-US"/>
          </a:p>
        </p:txBody>
      </p:sp>
      <p:graphicFrame>
        <p:nvGraphicFramePr>
          <p:cNvPr id="5" name="Замещающее содержимое 4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2930525" y="1691005"/>
          <a:ext cx="6331585" cy="4483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" imgW="2654300" imgH="1879600" progId="Equation.KSEE3">
                  <p:embed/>
                </p:oleObj>
              </mc:Choice>
              <mc:Fallback>
                <p:oleObj name="" r:id="rId1" imgW="2654300" imgH="1879600" progId="Equation.KSEE3">
                  <p:embed/>
                  <p:pic>
                    <p:nvPicPr>
                      <p:cNvPr id="0" name="Изображение 30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30525" y="1691005"/>
                        <a:ext cx="6331585" cy="4483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Пример восстановления</a:t>
            </a:r>
            <a:endParaRPr lang="ru-RU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35785"/>
            <a:ext cx="10515600" cy="31864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Пример восстановления</a:t>
            </a:r>
            <a:endParaRPr lang="ru-RU" altLang="en-US"/>
          </a:p>
        </p:txBody>
      </p:sp>
      <p:graphicFrame>
        <p:nvGraphicFramePr>
          <p:cNvPr id="7" name="Замещающее содержимое 6"/>
          <p:cNvGraphicFramePr>
            <a:graphicFrameLocks noChangeAspect="1"/>
          </p:cNvGraphicFramePr>
          <p:nvPr>
            <p:ph idx="1"/>
          </p:nvPr>
        </p:nvGraphicFramePr>
        <p:xfrm>
          <a:off x="845820" y="1847850"/>
          <a:ext cx="1050798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1" imgW="10507980" imgH="3162300" progId="Paint.Picture">
                  <p:embed/>
                </p:oleObj>
              </mc:Choice>
              <mc:Fallback>
                <p:oleObj name="" r:id="rId1" imgW="10507980" imgH="3162300" progId="Paint.Picture">
                  <p:embed/>
                  <p:pic>
                    <p:nvPicPr>
                      <p:cNvPr id="0" name="Изображение 7"/>
                      <p:cNvPicPr/>
                      <p:nvPr/>
                    </p:nvPicPr>
                    <p:blipFill>
                      <a:blip r:embed="rId2"/>
                    </p:blipFill>
                    <p:spPr>
                      <a:xfrm>
                        <a:off x="845820" y="1847850"/>
                        <a:ext cx="1050798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Метод Люси-Ричардсона</a:t>
            </a:r>
            <a:endParaRPr lang="ru-RU" altLang="en-US"/>
          </a:p>
        </p:txBody>
      </p:sp>
      <p:graphicFrame>
        <p:nvGraphicFramePr>
          <p:cNvPr id="4" name="Замещающее содержимое 3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2120900" y="2280285"/>
          <a:ext cx="7949565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1" imgW="2933700" imgH="1270000" progId="Equation.KSEE3">
                  <p:embed/>
                </p:oleObj>
              </mc:Choice>
              <mc:Fallback>
                <p:oleObj name="" r:id="rId1" imgW="2933700" imgH="1270000" progId="Equation.KSEE3">
                  <p:embed/>
                  <p:pic>
                    <p:nvPicPr>
                      <p:cNvPr id="0" name="Изображение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120900" y="2280285"/>
                        <a:ext cx="7949565" cy="344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ru-RU" altLang="en-US"/>
              <a:t>Теорема Байеса:</a:t>
            </a:r>
            <a:endParaRPr lang="ru-RU" altLang="en-US"/>
          </a:p>
          <a:p>
            <a:pPr marL="0" indent="0">
              <a:buNone/>
            </a:pPr>
            <a:endParaRPr lang="ru-RU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Пример восстановления</a:t>
            </a:r>
            <a:endParaRPr lang="ru-RU" altLang="en-US"/>
          </a:p>
        </p:txBody>
      </p:sp>
      <p:pic>
        <p:nvPicPr>
          <p:cNvPr id="7" name="Замещающее содержимое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44270" y="1886585"/>
            <a:ext cx="9903460" cy="30841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Пример восстановления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3255" y="1932940"/>
            <a:ext cx="10905490" cy="29921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en-US"/>
              <a:t>Вычислительный эксперимент</a:t>
            </a:r>
            <a:br>
              <a:rPr lang="ru-RU" altLang="en-US"/>
            </a:br>
            <a:r>
              <a:rPr lang="ru-RU" altLang="en-US"/>
              <a:t>Размытие без шума</a:t>
            </a:r>
            <a:endParaRPr lang="ru-RU" altLang="en-US"/>
          </a:p>
        </p:txBody>
      </p:sp>
      <p:graphicFrame>
        <p:nvGraphicFramePr>
          <p:cNvPr id="5" name="Замещающее содержимое 4"/>
          <p:cNvGraphicFramePr/>
          <p:nvPr>
            <p:ph idx="1"/>
          </p:nvPr>
        </p:nvGraphicFramePr>
        <p:xfrm>
          <a:off x="838200" y="1825625"/>
          <a:ext cx="10515600" cy="46634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103120"/>
                <a:gridCol w="2103120"/>
                <a:gridCol w="2103120"/>
                <a:gridCol w="2103120"/>
                <a:gridCol w="2103120"/>
              </a:tblGrid>
              <a:tr h="77724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Название алгоритма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Время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Канал </a:t>
                      </a:r>
                      <a:r>
                        <a:rPr lang="en-US" altLang="en-US"/>
                        <a:t>R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ru-RU"/>
                        <a:t>Канал </a:t>
                      </a:r>
                      <a:r>
                        <a:rPr lang="en-US" altLang="ru-RU"/>
                        <a:t>G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Канал </a:t>
                      </a:r>
                      <a:r>
                        <a:rPr lang="en-US" altLang="en-US"/>
                        <a:t>G</a:t>
                      </a:r>
                      <a:endParaRPr lang="en-US" altLang="en-US"/>
                    </a:p>
                  </a:txBody>
                  <a:tcPr anchor="ctr" anchorCtr="0"/>
                </a:tc>
              </a:tr>
              <a:tr h="77724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Инверсный фильтр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18.39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9.6</a:t>
                      </a:r>
                      <a:r>
                        <a:rPr lang="en-US" altLang="ru-RU"/>
                        <a:t>e-11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2.37e-11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2.55e-11</a:t>
                      </a:r>
                      <a:endParaRPr lang="en-US" altLang="ru-RU"/>
                    </a:p>
                  </a:txBody>
                  <a:tcPr anchor="ctr" anchorCtr="0"/>
                </a:tc>
              </a:tr>
              <a:tr h="77724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Фильтр Винера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16.86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800"/>
                        <a:t>9.6</a:t>
                      </a:r>
                      <a:r>
                        <a:rPr lang="en-US" altLang="ru-RU" sz="1800"/>
                        <a:t>e-11</a:t>
                      </a:r>
                      <a:endParaRPr lang="en-US" altLang="ru-RU" sz="1800"/>
                    </a:p>
                    <a:p>
                      <a:pPr>
                        <a:buNone/>
                      </a:pPr>
                      <a:endParaRPr lang="en-US" altLang="ru-RU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 sz="1800"/>
                        <a:t>2.37e-11</a:t>
                      </a:r>
                      <a:endParaRPr lang="en-US" altLang="ru-RU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 sz="1800"/>
                        <a:t>2.55e-11</a:t>
                      </a:r>
                      <a:endParaRPr lang="en-US" altLang="ru-RU" sz="1800"/>
                    </a:p>
                    <a:p>
                      <a:pPr>
                        <a:buNone/>
                      </a:pPr>
                      <a:endParaRPr lang="en-US" altLang="ru-RU" sz="1800"/>
                    </a:p>
                  </a:txBody>
                  <a:tcPr anchor="ctr" anchorCtr="0"/>
                </a:tc>
              </a:tr>
              <a:tr h="77724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Рег. по Тихонову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20.4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 sz="1800"/>
                        <a:t>9.6</a:t>
                      </a:r>
                      <a:r>
                        <a:rPr lang="en-US" altLang="ru-RU" sz="1800"/>
                        <a:t>e-11</a:t>
                      </a:r>
                      <a:endParaRPr lang="en-US" altLang="ru-RU" sz="1800"/>
                    </a:p>
                    <a:p>
                      <a:pPr>
                        <a:buNone/>
                      </a:pPr>
                      <a:endParaRPr lang="en-US" altLang="ru-RU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 sz="1800"/>
                        <a:t>2.37e-11</a:t>
                      </a:r>
                      <a:endParaRPr lang="en-US" altLang="ru-RU" sz="1800"/>
                    </a:p>
                    <a:p>
                      <a:pPr>
                        <a:buNone/>
                      </a:pPr>
                      <a:endParaRPr lang="en-US" altLang="ru-RU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 sz="1800"/>
                        <a:t>2.55e-11</a:t>
                      </a:r>
                      <a:endParaRPr lang="en-US" altLang="ru-RU" sz="1800"/>
                    </a:p>
                  </a:txBody>
                  <a:tcPr anchor="ctr" anchorCtr="0"/>
                </a:tc>
              </a:tr>
              <a:tr h="77724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Люси-Ричардсона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472.12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5.7e+07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3.96e+07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4.41e+07</a:t>
                      </a:r>
                      <a:endParaRPr lang="en-US" altLang="ru-RU"/>
                    </a:p>
                  </a:txBody>
                  <a:tcPr anchor="ctr" anchorCtr="0"/>
                </a:tc>
              </a:tr>
              <a:tr h="77724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Люси-Ричардсона</a:t>
                      </a:r>
                      <a:endParaRPr lang="ru-RU" altLang="en-US"/>
                    </a:p>
                    <a:p>
                      <a:pPr>
                        <a:buNone/>
                      </a:pPr>
                      <a:r>
                        <a:rPr lang="ru-RU" altLang="en-US"/>
                        <a:t>многопоточный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184.05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5.7e+07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3.96e+07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4.41e+07</a:t>
                      </a:r>
                      <a:endParaRPr lang="en-US" altLang="ru-RU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ru-RU" altLang="ru-RU"/>
              <a:t>Вычислительный эксперимент</a:t>
            </a:r>
            <a:br>
              <a:rPr lang="ru-RU" altLang="ru-RU"/>
            </a:br>
            <a:r>
              <a:rPr lang="ru-RU" altLang="ru-RU"/>
              <a:t>Размытие с шумом</a:t>
            </a:r>
            <a:endParaRPr lang="ru-RU" altLang="ru-RU"/>
          </a:p>
        </p:txBody>
      </p:sp>
      <p:graphicFrame>
        <p:nvGraphicFramePr>
          <p:cNvPr id="8" name="Замещающее содержимое 7"/>
          <p:cNvGraphicFramePr/>
          <p:nvPr>
            <p:ph idx="1"/>
          </p:nvPr>
        </p:nvGraphicFramePr>
        <p:xfrm>
          <a:off x="838200" y="1825625"/>
          <a:ext cx="10515600" cy="466344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2103120"/>
                <a:gridCol w="2103120"/>
                <a:gridCol w="2103120"/>
                <a:gridCol w="2103120"/>
                <a:gridCol w="2103120"/>
              </a:tblGrid>
              <a:tr h="77724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Название алгоритма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Время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Канал </a:t>
                      </a:r>
                      <a:r>
                        <a:rPr lang="en-US" altLang="en-US"/>
                        <a:t>R</a:t>
                      </a:r>
                      <a:endParaRPr lang="en-US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ru-RU"/>
                        <a:t>Канал </a:t>
                      </a:r>
                      <a:r>
                        <a:rPr lang="en-US" altLang="ru-RU"/>
                        <a:t>G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Канал </a:t>
                      </a:r>
                      <a:r>
                        <a:rPr lang="en-US" altLang="en-US"/>
                        <a:t>G</a:t>
                      </a:r>
                      <a:endParaRPr lang="en-US" altLang="en-US"/>
                    </a:p>
                  </a:txBody>
                  <a:tcPr anchor="ctr" anchorCtr="0"/>
                </a:tc>
              </a:tr>
              <a:tr h="77724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Инверсный фильтр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17.59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/>
                        <a:t>1.4</a:t>
                      </a:r>
                      <a:r>
                        <a:rPr lang="en-US"/>
                        <a:t>e+16</a:t>
                      </a:r>
                      <a:endParaRPr lang="en-US"/>
                    </a:p>
                    <a:p>
                      <a:pPr>
                        <a:buNone/>
                      </a:pPr>
                      <a:r>
                        <a:rPr lang="en-US"/>
                        <a:t>(</a:t>
                      </a:r>
                      <a:r>
                        <a:rPr lang="ru-RU" altLang="en-US"/>
                        <a:t>не удалось восстановить)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2.5</a:t>
                      </a:r>
                      <a:r>
                        <a:rPr lang="en-US" altLang="ru-RU"/>
                        <a:t>e+16</a:t>
                      </a:r>
                      <a:endParaRPr lang="en-US" altLang="ru-RU"/>
                    </a:p>
                    <a:p>
                      <a:pPr>
                        <a:buNone/>
                      </a:pPr>
                      <a:r>
                        <a:rPr lang="en-US" sz="1800"/>
                        <a:t>(</a:t>
                      </a:r>
                      <a:r>
                        <a:rPr lang="ru-RU" altLang="en-US" sz="1800"/>
                        <a:t>не удалось восстановить)</a:t>
                      </a:r>
                      <a:endParaRPr lang="ru-RU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2.6+e16</a:t>
                      </a:r>
                      <a:endParaRPr lang="en-US" altLang="ru-RU"/>
                    </a:p>
                    <a:p>
                      <a:pPr>
                        <a:buNone/>
                      </a:pPr>
                      <a:r>
                        <a:rPr lang="en-US" sz="1800"/>
                        <a:t>(</a:t>
                      </a:r>
                      <a:r>
                        <a:rPr lang="ru-RU" altLang="en-US" sz="1800"/>
                        <a:t>не удалось восстановить)</a:t>
                      </a:r>
                      <a:endParaRPr lang="ru-RU" altLang="en-US" sz="1800"/>
                    </a:p>
                  </a:txBody>
                  <a:tcPr anchor="ctr" anchorCtr="0"/>
                </a:tc>
              </a:tr>
              <a:tr h="77724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Фильтр Винера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28.45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2.86e+07</a:t>
                      </a:r>
                      <a:endParaRPr lang="en-US" sz="1800"/>
                    </a:p>
                    <a:p>
                      <a:pPr>
                        <a:buNone/>
                      </a:pPr>
                      <a:endParaRPr lang="en-US" alt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2.1e+07</a:t>
                      </a:r>
                      <a:endParaRPr 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2.43e+07</a:t>
                      </a:r>
                      <a:endParaRPr lang="en-US" sz="1800"/>
                    </a:p>
                  </a:txBody>
                  <a:tcPr anchor="ctr" anchorCtr="0"/>
                </a:tc>
              </a:tr>
              <a:tr h="77724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Рег. по Тихонову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20.4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4.53e+07</a:t>
                      </a:r>
                      <a:endParaRPr lang="en-US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 sz="1800"/>
                        <a:t>2.89</a:t>
                      </a:r>
                      <a:r>
                        <a:rPr lang="en-US" sz="1800"/>
                        <a:t>e+07</a:t>
                      </a:r>
                      <a:endParaRPr lang="en-US" altLang="ru-RU" sz="1800"/>
                    </a:p>
                    <a:p>
                      <a:pPr>
                        <a:buNone/>
                      </a:pPr>
                      <a:endParaRPr lang="en-US" altLang="ru-RU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/>
                        <a:t>3.21e+07</a:t>
                      </a:r>
                      <a:endParaRPr lang="en-US" sz="1800"/>
                    </a:p>
                  </a:txBody>
                  <a:tcPr anchor="ctr" anchorCtr="0"/>
                </a:tc>
              </a:tr>
              <a:tr h="77724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Люси-Ричардсона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4</a:t>
                      </a:r>
                      <a:r>
                        <a:rPr lang="en-US" altLang="ru-RU"/>
                        <a:t>54.2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5.7e+07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3.96e+07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4.41e+07</a:t>
                      </a:r>
                      <a:endParaRPr lang="en-US" altLang="ru-RU"/>
                    </a:p>
                  </a:txBody>
                  <a:tcPr anchor="ctr" anchorCtr="0"/>
                </a:tc>
              </a:tr>
              <a:tr h="777240"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Люси-Ричардсона</a:t>
                      </a:r>
                      <a:endParaRPr lang="ru-RU" altLang="en-US"/>
                    </a:p>
                    <a:p>
                      <a:pPr>
                        <a:buNone/>
                      </a:pPr>
                      <a:r>
                        <a:rPr lang="ru-RU" altLang="en-US"/>
                        <a:t>многопоточный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ru-RU" altLang="en-US"/>
                        <a:t>1</a:t>
                      </a:r>
                      <a:r>
                        <a:rPr lang="en-US" altLang="ru-RU"/>
                        <a:t>97</a:t>
                      </a:r>
                      <a:r>
                        <a:rPr lang="ru-RU" altLang="en-US"/>
                        <a:t>.05</a:t>
                      </a:r>
                      <a:endParaRPr lang="ru-RU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5.7e+07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3.96e+07</a:t>
                      </a:r>
                      <a:endParaRPr lang="en-US" altLang="ru-RU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ru-RU"/>
                        <a:t>4.41e+07</a:t>
                      </a:r>
                      <a:endParaRPr lang="en-US" altLang="ru-RU"/>
                    </a:p>
                  </a:txBody>
                  <a:tcPr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ru-RU" altLang="en-US"/>
              <a:t>Спасибо за внимание!</a:t>
            </a:r>
            <a:endParaRPr lang="ru-RU" altLang="en-US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Модель размытия изображения</a:t>
            </a:r>
            <a:endParaRPr lang="ru-RU" altLang="en-US"/>
          </a:p>
        </p:txBody>
      </p:sp>
      <p:graphicFrame>
        <p:nvGraphicFramePr>
          <p:cNvPr id="4" name="Замещающее содержимое 3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52705" y="3318510"/>
          <a:ext cx="11936095" cy="2404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3479800" imgH="660400" progId="Equation.KSEE3">
                  <p:embed/>
                </p:oleObj>
              </mc:Choice>
              <mc:Fallback>
                <p:oleObj name="" r:id="rId1" imgW="3479800" imgH="6604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705" y="3318510"/>
                        <a:ext cx="11936095" cy="2404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/>
        <p:txBody>
          <a:bodyPr/>
          <a:p>
            <a:pPr marL="0" indent="0">
              <a:buNone/>
            </a:pPr>
            <a:r>
              <a:rPr lang="ru-RU" altLang="en-US"/>
              <a:t>Математически размытие выражается через операцию свертки</a:t>
            </a:r>
            <a:endParaRPr lang="ru-RU" altLang="en-US"/>
          </a:p>
          <a:p>
            <a:pPr marL="0" indent="0">
              <a:buNone/>
            </a:pPr>
            <a:endParaRPr lang="ru-RU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Примеры размытия</a:t>
            </a:r>
            <a:endParaRPr lang="ru-RU" altLang="en-US"/>
          </a:p>
        </p:txBody>
      </p:sp>
      <p:pic>
        <p:nvPicPr>
          <p:cNvPr id="5" name="Замещающее содержимое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533525" y="1691005"/>
            <a:ext cx="8817610" cy="1967865"/>
          </a:xfrm>
          <a:prstGeom prst="rect">
            <a:avLst/>
          </a:prstGeom>
        </p:spPr>
      </p:pic>
      <p:pic>
        <p:nvPicPr>
          <p:cNvPr id="6" name="Замещающее содержимое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3841750"/>
            <a:ext cx="11103610" cy="23647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Рассмотренные методы восстановления</a:t>
            </a:r>
            <a:endParaRPr lang="ru-RU" altLang="en-US"/>
          </a:p>
        </p:txBody>
      </p:sp>
      <p:sp>
        <p:nvSpPr>
          <p:cNvPr id="6" name="Замещающее содержимое 5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ru-RU" altLang="en-US"/>
              <a:t>Основанные на частотных преобразованиях:</a:t>
            </a:r>
            <a:endParaRPr lang="ru-RU" altLang="en-US"/>
          </a:p>
          <a:p>
            <a:pPr marL="457200" indent="-457200"/>
            <a:r>
              <a:rPr lang="ru-RU" altLang="en-US"/>
              <a:t>Инверсный фильтр</a:t>
            </a:r>
            <a:endParaRPr lang="ru-RU" altLang="en-US"/>
          </a:p>
          <a:p>
            <a:pPr marL="457200" indent="-457200"/>
            <a:r>
              <a:rPr lang="ru-RU" altLang="en-US"/>
              <a:t>Фильтр Винера</a:t>
            </a:r>
            <a:endParaRPr lang="ru-RU" altLang="en-US"/>
          </a:p>
          <a:p>
            <a:pPr marL="457200" indent="-457200"/>
            <a:r>
              <a:rPr lang="ru-RU" altLang="en-US"/>
              <a:t>Регуляризация по Тихонову</a:t>
            </a:r>
            <a:endParaRPr lang="ru-RU" altLang="en-US"/>
          </a:p>
          <a:p>
            <a:pPr marL="0" indent="0">
              <a:buNone/>
            </a:pPr>
            <a:endParaRPr lang="ru-RU" altLang="en-US"/>
          </a:p>
          <a:p>
            <a:pPr marL="0" indent="0">
              <a:buNone/>
            </a:pPr>
            <a:r>
              <a:rPr lang="ru-RU" altLang="en-US"/>
              <a:t>Итерационные:</a:t>
            </a:r>
            <a:endParaRPr lang="ru-RU" altLang="en-US"/>
          </a:p>
          <a:p>
            <a:pPr marL="457200" indent="-457200"/>
            <a:r>
              <a:rPr lang="ru-RU" altLang="en-US"/>
              <a:t>Метод Люси-Ричардсона</a:t>
            </a:r>
            <a:endParaRPr lang="ru-RU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Инверсный фильтр</a:t>
            </a:r>
            <a:endParaRPr lang="ru-RU" altLang="en-US"/>
          </a:p>
        </p:txBody>
      </p:sp>
      <p:graphicFrame>
        <p:nvGraphicFramePr>
          <p:cNvPr id="4" name="Замещающее содержимое 3">
            <a:hlinkClick r:id="" action="ppaction://ole?verb="/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1752918" y="2818130"/>
          <a:ext cx="8686165" cy="2366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3263900" imgH="889000" progId="Equation.KSEE3">
                  <p:embed/>
                </p:oleObj>
              </mc:Choice>
              <mc:Fallback>
                <p:oleObj name="" r:id="rId1" imgW="3263900" imgH="889000" progId="Equation.KSEE3">
                  <p:embed/>
                  <p:pic>
                    <p:nvPicPr>
                      <p:cNvPr id="0" name="Изображение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52918" y="2818130"/>
                        <a:ext cx="8686165" cy="2366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Замещающее содержимое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ru-RU" altLang="en-US"/>
              <a:t>Теорема о свертке:</a:t>
            </a:r>
            <a:endParaRPr lang="ru-RU" altLang="en-US"/>
          </a:p>
          <a:p>
            <a:endParaRPr lang="ru-RU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ru-RU" altLang="ru-RU"/>
              <a:t>Пример восстановления</a:t>
            </a:r>
            <a:endParaRPr lang="ru-RU" altLang="ru-RU"/>
          </a:p>
        </p:txBody>
      </p:sp>
      <p:pic>
        <p:nvPicPr>
          <p:cNvPr id="7" name="Замещающее содержимое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34845"/>
            <a:ext cx="10864215" cy="29883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ru-RU"/>
              <a:t>Пример восстановления</a:t>
            </a:r>
            <a:endParaRPr lang="ru-RU" altLang="ru-RU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743710"/>
            <a:ext cx="10974705" cy="33699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Фильтр Винера</a:t>
            </a:r>
            <a:endParaRPr lang="ru-RU" altLang="en-US"/>
          </a:p>
        </p:txBody>
      </p:sp>
      <p:graphicFrame>
        <p:nvGraphicFramePr>
          <p:cNvPr id="4" name="Замещающее содержимое 3">
            <a:hlinkClick r:id="" action="ppaction://ole?verb="/>
          </p:cNvPr>
          <p:cNvGraphicFramePr>
            <a:graphicFrameLocks noChangeAspect="1"/>
          </p:cNvGraphicFramePr>
          <p:nvPr>
            <p:ph idx="1"/>
          </p:nvPr>
        </p:nvGraphicFramePr>
        <p:xfrm>
          <a:off x="2786380" y="2149793"/>
          <a:ext cx="6618605" cy="2557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2565400" imgH="990600" progId="Equation.KSEE3">
                  <p:embed/>
                </p:oleObj>
              </mc:Choice>
              <mc:Fallback>
                <p:oleObj name="" r:id="rId1" imgW="2565400" imgH="990600" progId="Equation.KSEE3">
                  <p:embed/>
                  <p:pic>
                    <p:nvPicPr>
                      <p:cNvPr id="0" name="Изображение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86380" y="2149793"/>
                        <a:ext cx="6618605" cy="2557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ru-RU" altLang="en-US"/>
              <a:t>Пример восстановления</a:t>
            </a:r>
            <a:endParaRPr lang="ru-RU" altLang="en-US"/>
          </a:p>
        </p:txBody>
      </p:sp>
      <p:pic>
        <p:nvPicPr>
          <p:cNvPr id="4" name="Замещающее содержимое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0425" y="1983105"/>
            <a:ext cx="10471150" cy="28924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1341</Words>
  <Application>WPS Presentation</Application>
  <PresentationFormat>Широкоэкранный</PresentationFormat>
  <Paragraphs>189</Paragraphs>
  <Slides>19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Arial</vt:lpstr>
      <vt:lpstr>SimSun</vt:lpstr>
      <vt:lpstr>Wingdings</vt:lpstr>
      <vt:lpstr>Calibri Light</vt:lpstr>
      <vt:lpstr>Calibri</vt:lpstr>
      <vt:lpstr>Microsoft YaHei</vt:lpstr>
      <vt:lpstr>Тема Office</vt:lpstr>
      <vt:lpstr>Equation.KSEE3</vt:lpstr>
      <vt:lpstr>Equation.KSEE3</vt:lpstr>
      <vt:lpstr>Equation.KSEE3</vt:lpstr>
      <vt:lpstr>Paint.Picture</vt:lpstr>
      <vt:lpstr>Equation.KSEE3</vt:lpstr>
      <vt:lpstr>Paint.Picture</vt:lpstr>
      <vt:lpstr>Equation.KSEE3</vt:lpstr>
      <vt:lpstr>Восстановление размытых изображений</vt:lpstr>
      <vt:lpstr>Модель размытия изображения</vt:lpstr>
      <vt:lpstr>Примеры размытия</vt:lpstr>
      <vt:lpstr>Рассмотренные методы восстановления</vt:lpstr>
      <vt:lpstr>Инверсный фильтр</vt:lpstr>
      <vt:lpstr>Пример восстановления</vt:lpstr>
      <vt:lpstr>Пример восстановления</vt:lpstr>
      <vt:lpstr>Фильтр Винера</vt:lpstr>
      <vt:lpstr>Пример восстановления</vt:lpstr>
      <vt:lpstr>Пример восстановления</vt:lpstr>
      <vt:lpstr>Регуляризация по Тихонову</vt:lpstr>
      <vt:lpstr>Пример восстановления</vt:lpstr>
      <vt:lpstr>Пример восстановления</vt:lpstr>
      <vt:lpstr>Метод Люси-Ричардсона</vt:lpstr>
      <vt:lpstr>Пример восстановления</vt:lpstr>
      <vt:lpstr>Пример восстановления</vt:lpstr>
      <vt:lpstr>Вычислительный эксперимент Размытие без шума</vt:lpstr>
      <vt:lpstr>Вычислительный эксперимент Размытие с шумом</vt:lpstr>
      <vt:lpstr>Спасибо за внимание!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Восстановление размытых изображений</dc:title>
  <dc:creator>Марат</dc:creator>
  <cp:lastModifiedBy>Марат</cp:lastModifiedBy>
  <cp:revision>5</cp:revision>
  <dcterms:created xsi:type="dcterms:W3CDTF">2017-05-16T01:38:00Z</dcterms:created>
  <dcterms:modified xsi:type="dcterms:W3CDTF">2017-05-23T17:07:44Z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1049-10.2.0.5820</vt:lpwstr>
  </property>
</Properties>
</file>